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1"/>
  </p:notesMasterIdLst>
  <p:handoutMasterIdLst>
    <p:handoutMasterId r:id="rId6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0080625" cy="7559675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600" y="-1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3" name="日期版面配置區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4" name="頁尾版面配置區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5" name="投影片編號版面配置區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/>
          <a:p>
            <a:pPr marL="0" marR="0" lvl="0" indent="0" algn="r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B9F98884-8BE8-4027-9130-DE0ECE25141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03168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zh-TW"/>
          </a:p>
        </p:txBody>
      </p:sp>
      <p:sp>
        <p:nvSpPr>
          <p:cNvPr id="4" name="頁首版面配置區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日期版面配置區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頁尾版面配置區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D6C5BCAE-4A70-4303-A3BD-7CD21555E3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altLang="zh-TW" sz="2000" b="0" i="0" u="none" strike="noStrike" kern="1200" cap="none">
        <a:ln>
          <a:noFill/>
        </a:ln>
        <a:latin typeface="Source Sans Pro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 sz="281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備忘稿版面配置區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498961-816B-4110-9C41-B2753E30AD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18D86E-E718-40C6-B725-54AE268DBC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80288" y="360363"/>
            <a:ext cx="2339975" cy="6299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60363" y="360363"/>
            <a:ext cx="6867525" cy="6299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DE493-18B7-453D-B3D0-313EAAB93E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E515A3-59F3-49B8-B9B7-4BE8090489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247DB2-8318-48B4-AB55-7FD4A47614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7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0A7ED1-2F92-4C5B-A83A-B6A526491F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4679950"/>
            <a:ext cx="4513263" cy="251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05413" y="4679950"/>
            <a:ext cx="4514850" cy="2519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D870C4-10D7-4853-A749-2B5CE756F7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D069CC-D0E9-4D2C-94DB-BA47B7861E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B04852-7118-4BCA-B969-5D718D8A09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672B44-61AA-40FC-8CCB-3091A782A1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06B9C9-3FBF-4F79-8AEB-36C54564E3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1C8A8F-FAC2-46E2-B35B-E33940CF89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2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496C6F-A86C-40B7-A560-E43A5B2A68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99D071-ED8E-425A-84A5-8CC51E0622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80288" y="3330575"/>
            <a:ext cx="2339975" cy="38687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60363" y="3330575"/>
            <a:ext cx="6867525" cy="38687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55CB4D-D312-4C2C-8C2E-CF43D53958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1445D6-3C46-461E-8755-5239CD4284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4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513262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513263" cy="4679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463309-32B8-4C4D-BC0E-CF55CA9500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70C4E9-8F10-4638-9BA3-CEE418670D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4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9FC32D-540B-4677-A7F2-B1AE5B47D6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F9840E-0F74-4992-86D2-5639CB725D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4E1041-9E01-46E2-9830-BF63B95892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1B2855-FD5F-4F2C-A85A-98562FF06C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 1"/>
          <p:cNvSpPr/>
          <p:nvPr/>
        </p:nvSpPr>
        <p:spPr>
          <a:xfrm>
            <a:off x="0" y="18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3" name="手繪多邊形 2"/>
          <p:cNvSpPr/>
          <p:nvPr/>
        </p:nvSpPr>
        <p:spPr>
          <a:xfrm>
            <a:off x="7560000" y="6840000"/>
            <a:ext cx="252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4" name="手繪多邊形 3"/>
          <p:cNvSpPr/>
          <p:nvPr/>
        </p:nvSpPr>
        <p:spPr>
          <a:xfrm>
            <a:off x="900000" y="6840000"/>
            <a:ext cx="648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DC3C7"/>
          </a:solidFill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180000" y="6840000"/>
            <a:ext cx="540000" cy="54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lIns="0" tIns="0" rIns="0" bIns="0" anchor="ctr" anchorCtr="0"/>
          <a:lstStyle/>
          <a:p>
            <a:pPr lvl="0" hangingPunct="0">
              <a:buNone/>
              <a:tabLst/>
            </a:pPr>
            <a:endParaRPr lang="en-US" sz="1800" b="1" kern="1200">
              <a:solidFill>
                <a:srgbClr val="FFFFFF"/>
              </a:solidFill>
              <a:latin typeface="Source Sans Pro Black" pitchFamily="34"/>
              <a:ea typeface="DejaVu Sans" pitchFamily="2"/>
              <a:cs typeface="DejaVu Sans" pitchFamily="2"/>
            </a:endParaRPr>
          </a:p>
        </p:txBody>
      </p:sp>
      <p:sp>
        <p:nvSpPr>
          <p:cNvPr id="6" name="標題版面配置區 5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7" name="文字版面配置區 6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/>
          </a:p>
        </p:txBody>
      </p:sp>
      <p:sp>
        <p:nvSpPr>
          <p:cNvPr id="8" name="日期版面配置區 7"/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21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頁尾版面配置區 8"/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投影片編號版面配置區 9"/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F2481EC3-4F98-49AE-8EBE-BD9FE8B8FE9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hangingPunct="1">
        <a:tabLst/>
        <a:defRPr lang="en-US" altLang="zh-TW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en-US" altLang="zh-TW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 1"/>
          <p:cNvSpPr/>
          <p:nvPr/>
        </p:nvSpPr>
        <p:spPr>
          <a:xfrm>
            <a:off x="0" y="3150000"/>
            <a:ext cx="9720000" cy="12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74C3C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3" name="標題版面配置區 2"/>
          <p:cNvSpPr txBox="1"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4" name="文字版面配置區 3"/>
          <p:cNvSpPr txBox="1">
            <a:spLocks noGrp="1"/>
          </p:cNvSpPr>
          <p:nvPr>
            <p:ph type="body" idx="1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1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/>
          </a:p>
        </p:txBody>
      </p:sp>
      <p:sp>
        <p:nvSpPr>
          <p:cNvPr id="5" name="日期版面配置區 4"/>
          <p:cNvSpPr txBox="1">
            <a:spLocks noGrp="1"/>
          </p:cNvSpPr>
          <p:nvPr>
            <p:ph type="dt" sz="half" idx="2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l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頁尾版面配置區 5"/>
          <p:cNvSpPr txBox="1">
            <a:spLocks noGrp="1"/>
          </p:cNvSpPr>
          <p:nvPr>
            <p:ph type="ftr" sz="quarter" idx="3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>
            <a:lvl1pPr lvl="0" algn="ctr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投影片編號版面配置區 6"/>
          <p:cNvSpPr txBox="1">
            <a:spLocks noGrp="1"/>
          </p:cNvSpPr>
          <p:nvPr>
            <p:ph type="sldNum" sz="quarter" idx="4"/>
          </p:nvPr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800" b="1" kern="1200">
                <a:solidFill>
                  <a:srgbClr val="E74C3C"/>
                </a:solidFill>
                <a:latin typeface="Source Sans Pro Black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4FCB5A54-52E5-49F0-9438-C02910342A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hangingPunct="1">
        <a:tabLst/>
        <a:defRPr lang="en-US" altLang="zh-TW" sz="32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hangingPunct="1">
        <a:spcBef>
          <a:spcPts val="0"/>
        </a:spcBef>
        <a:spcAft>
          <a:spcPts val="1142"/>
        </a:spcAft>
        <a:tabLst/>
        <a:defRPr lang="en-US" altLang="zh-TW" sz="2600" b="1" i="0" u="none" strike="noStrike" kern="1200" cap="none">
          <a:ln>
            <a:noFill/>
          </a:ln>
          <a:solidFill>
            <a:srgbClr val="1C1C1C"/>
          </a:solidFill>
          <a:latin typeface="Source Sans Pro Semibold" pitchFamily="34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kerpro.cc/2019/06/the-convolution-of-openc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anxishe.com/TextTranslation/1768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ocs.nccu.edu.tw/media/23073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@CinnamonAITaiwan/&#28145;&#24230;&#23416;&#32722;-cnn&#21407;&#29702;-keras&#23526;&#29694;-432fd9ea493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Image Process</a:t>
            </a:r>
          </a:p>
        </p:txBody>
      </p:sp>
      <p:sp>
        <p:nvSpPr>
          <p:cNvPr id="3" name="副標題 2"/>
          <p:cNvSpPr txBox="1">
            <a:spLocks noGrp="1"/>
          </p:cNvSpPr>
          <p:nvPr>
            <p:ph type="subTitle" idx="4294967295"/>
          </p:nvPr>
        </p:nvSpPr>
        <p:spPr/>
        <p:txBody>
          <a:bodyPr anchor="t" anchorCtr="0"/>
          <a:lstStyle>
            <a:defPPr lvl="0">
              <a:buNone/>
            </a:defPPr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lvl="0" algn="l"/>
            <a:r>
              <a:rPr lang="en-US" sz="2200" b="0">
                <a:latin typeface="Source Sans Pro Light" pitchFamily="34"/>
              </a:rPr>
              <a:t>Convolution with OpenCV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3FB891-68BB-47F4-B78F-5F58097B6BD0}" type="slidenum">
              <a:t>10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圖像增強</a:t>
            </a:r>
            <a:r>
              <a:rPr lang="en-US" altLang="zh-CN" sz="2400"/>
              <a:t>/</a:t>
            </a:r>
            <a:r>
              <a:rPr lang="zh-CN" altLang="en-US" sz="2400"/>
              <a:t>模糊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2192040"/>
            <a:ext cx="10079640" cy="326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19EA63E-DE43-45DF-B147-E4A8C49CC361}" type="slidenum">
              <a:t>11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圖形處理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CN" altLang="en-US" sz="2400"/>
              <a:t>感興趣區域（</a:t>
            </a:r>
            <a:r>
              <a:rPr lang="en-US" altLang="zh-CN" sz="2400"/>
              <a:t>ROI</a:t>
            </a:r>
            <a:r>
              <a:rPr lang="zh-CN" altLang="en-US" sz="2400"/>
              <a:t>）</a:t>
            </a:r>
          </a:p>
          <a:p>
            <a:pPr lvl="0"/>
            <a:r>
              <a:rPr lang="zh-CN" altLang="en-US" sz="2400"/>
              <a:t>改變圖像邊缘（轮廓）的厚度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1.使用精確邊缘檢測</a:t>
            </a:r>
          </a:p>
          <a:p>
            <a:pPr lvl="0"/>
            <a:r>
              <a:rPr lang="en-US" sz="2400"/>
              <a:t>img = cv2.imread(img_path,0)</a:t>
            </a:r>
          </a:p>
          <a:p>
            <a:pPr lvl="0"/>
            <a:r>
              <a:rPr lang="en-US" sz="2400"/>
              <a:t>edges = cv2.Canny(img,300,700)</a:t>
            </a:r>
          </a:p>
          <a:p>
            <a:pPr lvl="0"/>
            <a:r>
              <a:rPr lang="en-US" sz="2400"/>
              <a:t>2.使用枕頭填充物</a:t>
            </a:r>
          </a:p>
          <a:p>
            <a:pPr lvl="0"/>
            <a:r>
              <a:rPr lang="en-US" sz="2400"/>
              <a:t>image = Image.open(img_path).convert('RGB')</a:t>
            </a:r>
          </a:p>
          <a:p>
            <a:pPr lvl="0"/>
            <a:r>
              <a:rPr lang="en-US" sz="2400"/>
              <a:t>image = image.filter(ImageFilter.FIND_EDGES())</a:t>
            </a:r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AC3737-864D-480D-AF05-4F93BEA4816C}" type="slidenum">
              <a:t>12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影像處理</a:t>
            </a:r>
            <a:r>
              <a:rPr lang="en-US" altLang="zh-CN" sz="2400"/>
              <a:t>: smoothing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560319"/>
            <a:ext cx="5522040" cy="374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66BD07-C83D-43D8-9F33-F315D453ECD6}" type="slidenum">
              <a:t>13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12880" y="461879"/>
            <a:ext cx="6724440" cy="67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FF16BF-0C5B-41CC-90B5-6293EF30546B}" type="slidenum">
              <a:t>14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Smoothing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import cv2</a:t>
            </a:r>
          </a:p>
          <a:p>
            <a:pPr lvl="0"/>
            <a:r>
              <a:rPr lang="en-US" sz="2400"/>
              <a:t>import numpy as np</a:t>
            </a:r>
          </a:p>
          <a:p>
            <a:pPr lvl="0"/>
            <a:r>
              <a:rPr lang="en-US" sz="2400"/>
              <a:t>from matplotlib import pyplot as plt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img = cv2.imread('opencv_logo.png')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kernel = np.ones((5,5),np.float32)/25</a:t>
            </a:r>
          </a:p>
          <a:p>
            <a:pPr lvl="0"/>
            <a:r>
              <a:rPr lang="en-US" sz="2400"/>
              <a:t>dst = cv2.filter2D(img,-1,kernel)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plt.subplot(121),plt.imshow(img),plt.title('Original')</a:t>
            </a:r>
          </a:p>
          <a:p>
            <a:pPr lvl="0"/>
            <a:r>
              <a:rPr lang="en-US" sz="2400"/>
              <a:t>plt.xticks([]), plt.yticks([])</a:t>
            </a:r>
          </a:p>
          <a:p>
            <a:pPr lvl="0"/>
            <a:r>
              <a:rPr lang="en-US" sz="2400"/>
              <a:t>plt.subplot(122),plt.imshow(dst),plt.title('Averaging')</a:t>
            </a:r>
          </a:p>
          <a:p>
            <a:pPr lvl="0"/>
            <a:r>
              <a:rPr lang="en-US" sz="2400"/>
              <a:t>plt.xticks([]), plt.yticks([])</a:t>
            </a:r>
          </a:p>
          <a:p>
            <a:pPr lvl="0"/>
            <a:r>
              <a:rPr lang="en-US" sz="2400"/>
              <a:t>plt.show()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8708E9-5DD0-42EC-91CB-0E15B2C4BB0B}" type="slidenum">
              <a:t>15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Smoothing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32200" y="2438640"/>
            <a:ext cx="4285800" cy="277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025717-4455-406B-9DC2-34E92212AD13}" type="slidenum">
              <a:t>16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Averaging</a:t>
            </a:r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r>
              <a:rPr lang="en-US" sz="2400"/>
              <a:t>Gaussian Filtering</a:t>
            </a:r>
          </a:p>
          <a:p>
            <a:pPr lvl="1"/>
            <a:r>
              <a:rPr lang="en-US" sz="2400"/>
              <a:t>blur =</a:t>
            </a:r>
          </a:p>
          <a:p>
            <a:pPr lvl="1"/>
            <a:r>
              <a:rPr lang="en-US" sz="2400"/>
              <a:t>cv2.GaussianBlur(img,(5,5),0)</a:t>
            </a:r>
          </a:p>
          <a:p>
            <a:pPr lvl="0"/>
            <a:endParaRPr lang="en-US" sz="2400"/>
          </a:p>
          <a:p>
            <a:pPr lvl="0"/>
            <a:endParaRPr lang="en-US" sz="24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48320" y="1922400"/>
            <a:ext cx="1266480" cy="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32520" y="1444319"/>
            <a:ext cx="4285800" cy="276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12080" y="4437000"/>
            <a:ext cx="4285800" cy="269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2CB675-E15D-473E-92D0-570543877A70}" type="slidenum">
              <a:t>17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Median Filtering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Median Filtering</a:t>
            </a:r>
          </a:p>
          <a:p>
            <a:pPr lvl="1"/>
            <a:r>
              <a:rPr lang="en-US" sz="2400"/>
              <a:t>median =</a:t>
            </a:r>
          </a:p>
          <a:p>
            <a:pPr lvl="1"/>
            <a:r>
              <a:rPr lang="en-US" sz="2400"/>
              <a:t>cv2.medianBlur(img,5)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0"/>
            <a:r>
              <a:rPr lang="en-US" sz="2400"/>
              <a:t>Bilateral Filtering</a:t>
            </a:r>
          </a:p>
          <a:p>
            <a:pPr lvl="1"/>
            <a:r>
              <a:rPr lang="en-US" sz="2400"/>
              <a:t>blur =</a:t>
            </a:r>
          </a:p>
          <a:p>
            <a:pPr lvl="1"/>
            <a:r>
              <a:rPr lang="en-US" sz="2400"/>
              <a:t>cv2.bilateralFilter(img,9,75,75)</a:t>
            </a:r>
          </a:p>
          <a:p>
            <a:pPr lvl="0"/>
            <a:endParaRPr lang="en-US" sz="24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54200" y="1463039"/>
            <a:ext cx="4285800" cy="27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94960" y="4846320"/>
            <a:ext cx="4285800" cy="166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2AA2DD-9BB0-482B-8ACD-5658ACF20B84}" type="slidenum">
              <a:t>18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Convolution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Image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Kernel</a:t>
            </a:r>
          </a:p>
          <a:p>
            <a:pPr lvl="0"/>
            <a:endParaRPr lang="en-US" sz="24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10320" y="1980000"/>
            <a:ext cx="6133680" cy="34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200" y="5738040"/>
            <a:ext cx="9241920" cy="102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4DC94A-342D-41B7-B371-4B4A4FD5BB99}" type="slidenum">
              <a:t>19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8640" y="2560319"/>
            <a:ext cx="8961120" cy="9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03120" y="4754879"/>
            <a:ext cx="5573160" cy="157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32DF07-7DBD-4ACE-8A0F-0CFB5A5950B9}" type="slidenum">
              <a:t>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OPENCV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PYTHON</a:t>
            </a:r>
          </a:p>
          <a:p>
            <a:pPr lvl="0"/>
            <a:endParaRPr lang="en-US" sz="2400"/>
          </a:p>
          <a:p>
            <a:pPr lvl="1"/>
            <a:r>
              <a:rPr lang="en-US" sz="2400"/>
              <a:t>import cv2</a:t>
            </a:r>
          </a:p>
          <a:p>
            <a:pPr lvl="0"/>
            <a:endParaRPr lang="en-US" sz="2400"/>
          </a:p>
          <a:p>
            <a:pPr lvl="0"/>
            <a:r>
              <a:rPr lang="zh-CN" altLang="en-US" sz="2400"/>
              <a:t>通常搭配 </a:t>
            </a:r>
            <a:r>
              <a:rPr lang="en-US" altLang="zh-CN" sz="2400"/>
              <a:t>numpy </a:t>
            </a:r>
            <a:r>
              <a:rPr lang="zh-CN" altLang="en-US" sz="2400"/>
              <a:t>使用</a:t>
            </a:r>
          </a:p>
          <a:p>
            <a:pPr lvl="1"/>
            <a:r>
              <a:rPr lang="en-US" sz="2400"/>
              <a:t>import numpy as np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AAA81D-1C2B-44B2-99ED-335EF7BA762E}" type="slidenum">
              <a:t>20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80" y="162324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2201399" y="6985079"/>
            <a:ext cx="3742200" cy="238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Source Sans Pro" pitchFamily="34"/>
                <a:ea typeface="DejaVu Sans" pitchFamily="2"/>
                <a:cs typeface="DejaVu Sans" pitchFamily="2"/>
                <a:hlinkClick r:id="rId4"/>
              </a:rPr>
              <a:t>https://makerpro.cc/2019/06/the-convolution-of-opencv/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C61215-D970-4853-A93C-5CC945BFB416}" type="slidenum">
              <a:t>21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kernel = np.array（[[-1, -1, -1], [-1, 8, -1], [-1, -1, -1]]）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5840" y="3383280"/>
            <a:ext cx="8125920" cy="3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F2D347-A2BB-41D5-91BE-44F65659F72F}" type="slidenum">
              <a:t>22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How about …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79560" y="2976479"/>
            <a:ext cx="8191080" cy="16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DE3BF-417A-43B3-B574-3313D91D12A9}" type="slidenum">
              <a:t>23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5840" y="2615400"/>
            <a:ext cx="8125920" cy="3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F6429B-C624-4363-B5D4-51FE18F81872}" type="slidenum">
              <a:t>24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5000" y="2399760"/>
            <a:ext cx="8651880" cy="354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F8DC41-A9A2-47F6-B640-C1B1922F22A4}" type="slidenum">
              <a:t>25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3474720"/>
            <a:ext cx="8260199" cy="338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4400" y="1554479"/>
            <a:ext cx="3152520" cy="267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94C40F-CF61-4DE2-A336-F13A1F1EF525}" type="slidenum">
              <a:t>26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透過捲積進行銳化處理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43199" y="3751560"/>
            <a:ext cx="6914520" cy="283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0000" y="1720440"/>
            <a:ext cx="3466799" cy="2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78668A-1493-43CC-A78B-431E41CE60AC}" type="slidenum">
              <a:t>27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Convolution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26480" y="2468880"/>
            <a:ext cx="1514160" cy="12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23800" y="4937760"/>
            <a:ext cx="4943159" cy="185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79519" y="4389120"/>
            <a:ext cx="2095199" cy="75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69039" y="2103120"/>
            <a:ext cx="3428639" cy="219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280" y="5323679"/>
            <a:ext cx="4445280" cy="162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E70DF7-EA9E-42CB-BA07-D4B2A48181C1}" type="slidenum">
              <a:t>28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CNN</a:t>
            </a:r>
          </a:p>
        </p:txBody>
      </p:sp>
      <p:sp>
        <p:nvSpPr>
          <p:cNvPr id="3" name="副標題 2"/>
          <p:cNvSpPr txBox="1">
            <a:spLocks noGrp="1"/>
          </p:cNvSpPr>
          <p:nvPr>
            <p:ph type="subTitle" idx="4294967295"/>
          </p:nvPr>
        </p:nvSpPr>
        <p:spPr/>
        <p:txBody>
          <a:bodyPr anchor="t" anchorCtr="0"/>
          <a:lstStyle>
            <a:defPPr lvl="0">
              <a:buNone/>
            </a:defPPr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l"/>
            <a:endParaRPr lang="en-US" altLang="zh-TW" b="0">
              <a:latin typeface="Source Sans Pro Light" pitchFamily="3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FE4145-69B4-46F1-8B23-FB6D4EBC6ADD}" type="slidenum">
              <a:t>29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NN 圖像辨識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85800" y="2413080"/>
            <a:ext cx="6660000" cy="484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77CB07-0E0A-4596-AB6A-B1F91FAD8CD3}" type="slidenum">
              <a:t>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CV2 讀取圖檔, 顯示...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Cv2.imshow</a:t>
            </a:r>
          </a:p>
          <a:p>
            <a:pPr lvl="0"/>
            <a:r>
              <a:rPr lang="en-US" sz="2400"/>
              <a:t>Cv2.imread</a:t>
            </a:r>
          </a:p>
          <a:p>
            <a:pPr lvl="0"/>
            <a:r>
              <a:rPr lang="en-US" sz="2400"/>
              <a:t>Cv2.imwrite</a:t>
            </a:r>
          </a:p>
          <a:p>
            <a:pPr lvl="0"/>
            <a:r>
              <a:rPr lang="en-US" sz="2400"/>
              <a:t>Cv2.destoryAllWindow</a:t>
            </a:r>
          </a:p>
          <a:p>
            <a:pPr lvl="0"/>
            <a:r>
              <a:rPr lang="en-US" sz="2400"/>
              <a:t>Cv2.VideoCapture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Key = Cv2.waitkey(time_ms)</a:t>
            </a:r>
          </a:p>
          <a:p>
            <a:pPr lvl="0"/>
            <a:r>
              <a:rPr lang="zh-CN" altLang="en-US" sz="2400"/>
              <a:t>沒有</a:t>
            </a:r>
            <a:r>
              <a:rPr lang="en-US" altLang="zh-CN" sz="2400"/>
              <a:t>WAITKEY</a:t>
            </a:r>
            <a:r>
              <a:rPr lang="zh-CN" altLang="en-US" sz="2400"/>
              <a:t>不會顯示</a:t>
            </a:r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632F52-7C1A-4F61-8DD4-5F7381F9B57E}" type="slidenum">
              <a:t>30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CNN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1463039"/>
            <a:ext cx="10079640" cy="274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64320" y="4631400"/>
            <a:ext cx="5333760" cy="240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1613BA-F454-47D7-8ADF-6FAB9E2554EA}" type="slidenum">
              <a:t>31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Convolution – taking feature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1391759"/>
            <a:ext cx="6675119" cy="290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12440" y="4389120"/>
            <a:ext cx="6708600" cy="29854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/>
          <p:cNvSpPr txBox="1"/>
          <p:nvPr/>
        </p:nvSpPr>
        <p:spPr>
          <a:xfrm>
            <a:off x="995760" y="7223760"/>
            <a:ext cx="3210479" cy="238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000" b="0" i="0" u="none" strike="noStrike" kern="1200" cap="none">
                <a:ln>
                  <a:noFill/>
                </a:ln>
                <a:latin typeface="Source Sans Pro" pitchFamily="34"/>
                <a:ea typeface="DejaVu Sans" pitchFamily="2"/>
                <a:cs typeface="DejaVu Sans" pitchFamily="2"/>
                <a:hlinkClick r:id="rId5"/>
              </a:rPr>
              <a:t>https://www.yanxishe.com/TextTranslation/1768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B3E347-8F38-4EA3-9A54-1E1763FBAD16}" type="slidenum">
              <a:t>32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6559" y="1847880"/>
            <a:ext cx="8677080" cy="395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6A6ED-4D6F-4E56-AC53-D7B6B06A3007}" type="slidenum">
              <a:t>33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利用</a:t>
            </a:r>
            <a:r>
              <a:rPr lang="en-US" altLang="zh-CN" sz="2400"/>
              <a:t>Feature Detector</a:t>
            </a:r>
            <a:r>
              <a:rPr lang="zh-CN" altLang="en-US" sz="2400"/>
              <a:t>萃取出物體的邊界</a:t>
            </a:r>
            <a:r>
              <a:rPr lang="en-US" altLang="zh-CN" sz="2400"/>
              <a:t>(?)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2051279"/>
            <a:ext cx="10079640" cy="354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47FF1D-FB57-4C78-8400-2E290F12CF7A}" type="slidenum">
              <a:t>34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CN" altLang="en-US" sz="2400"/>
              <a:t>使用</a:t>
            </a:r>
            <a:r>
              <a:rPr lang="en-US" altLang="zh-CN" sz="2400"/>
              <a:t>Relu</a:t>
            </a:r>
            <a:r>
              <a:rPr lang="zh-CN" altLang="en-US" sz="2400"/>
              <a:t>函數去掉負值，更能淬煉出物體的形狀</a:t>
            </a:r>
          </a:p>
          <a:p>
            <a:pPr lvl="0"/>
            <a:endParaRPr lang="en-US" sz="24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3367080"/>
            <a:ext cx="10079640" cy="330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E5EF7-5BC6-401E-893F-A31A6E49C3B5}" type="slidenum">
              <a:t>35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4640" y="3566160"/>
            <a:ext cx="8743679" cy="29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DC8535-66DB-403F-9040-83BB219099D3}" type="slidenum">
              <a:t>36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Pooing – reduce image size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1786320"/>
            <a:ext cx="6696360" cy="241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54479" y="4480560"/>
            <a:ext cx="6731640" cy="266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C43C6E-95B8-4E95-85A3-E5799B263286}" type="slidenum">
              <a:t>37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Pooling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70199" y="2148120"/>
            <a:ext cx="6409800" cy="335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E5E9BE-8305-4F3C-8596-BEDEDCFDB2BC}" type="slidenum">
              <a:t>38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43480" y="1188719"/>
            <a:ext cx="6120360" cy="268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8800" y="3874680"/>
            <a:ext cx="6217919" cy="261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EE3763-8F37-4242-AFEB-223B6AF7142E}" type="slidenum">
              <a:t>39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91200" y="1031040"/>
            <a:ext cx="7095600" cy="32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65560" y="4480560"/>
            <a:ext cx="7219440" cy="281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42C301-FF0D-4676-9D1D-41CFFAEDA53C}" type="slidenum">
              <a:t>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Example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</a:t>
            </a:r>
          </a:p>
          <a:p>
            <a:pPr lvl="0"/>
            <a:r>
              <a:rPr lang="en-US" sz="1600" dirty="0"/>
              <a:t>import cv2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cap = cv2.VideoCapture(0)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while(True):</a:t>
            </a:r>
          </a:p>
          <a:p>
            <a:pPr lvl="0"/>
            <a:r>
              <a:rPr lang="en-US" sz="1600" dirty="0"/>
              <a:t>    # Capture frame-by-frame</a:t>
            </a:r>
          </a:p>
          <a:p>
            <a:pPr lvl="0"/>
            <a:r>
              <a:rPr lang="en-US" sz="1600" dirty="0"/>
              <a:t>    ret, frame = </a:t>
            </a:r>
            <a:r>
              <a:rPr lang="en-US" sz="1600" dirty="0" err="1"/>
              <a:t>cap.read</a:t>
            </a:r>
            <a:r>
              <a:rPr lang="en-US" sz="1600" dirty="0"/>
              <a:t>()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    # Our operations on the frame come here</a:t>
            </a:r>
          </a:p>
          <a:p>
            <a:pPr lvl="0"/>
            <a:r>
              <a:rPr lang="en-US" sz="1600" dirty="0"/>
              <a:t>    gray = cv2.cvtColor(frame, cv2.COLOR_BGR2GRAY)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    # Display the resulting frame</a:t>
            </a:r>
          </a:p>
          <a:p>
            <a:pPr lvl="0"/>
            <a:r>
              <a:rPr lang="en-US" sz="1600" dirty="0"/>
              <a:t>    cv2.imshow('</a:t>
            </a:r>
            <a:r>
              <a:rPr lang="en-US" sz="1600" dirty="0" err="1"/>
              <a:t>frame',gray</a:t>
            </a:r>
            <a:r>
              <a:rPr lang="en-US" sz="1600" dirty="0"/>
              <a:t>)</a:t>
            </a:r>
          </a:p>
          <a:p>
            <a:pPr lvl="0"/>
            <a:r>
              <a:rPr lang="en-US" sz="1600" dirty="0"/>
              <a:t>    if cv2.waitKey(1) &amp; 0xFF == </a:t>
            </a:r>
            <a:r>
              <a:rPr lang="en-US" sz="1600" dirty="0" err="1"/>
              <a:t>ord</a:t>
            </a:r>
            <a:r>
              <a:rPr lang="en-US" sz="1600" dirty="0"/>
              <a:t>('q'):</a:t>
            </a:r>
          </a:p>
          <a:p>
            <a:pPr lvl="0"/>
            <a:r>
              <a:rPr lang="en-US" sz="1600" dirty="0"/>
              <a:t>        break</a:t>
            </a:r>
          </a:p>
          <a:p>
            <a:pPr lvl="0"/>
            <a:endParaRPr lang="en-US" sz="1600" dirty="0"/>
          </a:p>
          <a:p>
            <a:pPr lvl="0"/>
            <a:r>
              <a:rPr lang="en-US" sz="1600" dirty="0"/>
              <a:t># When everything done, release the capture</a:t>
            </a:r>
          </a:p>
          <a:p>
            <a:pPr lvl="0"/>
            <a:r>
              <a:rPr lang="en-US" sz="1600" dirty="0" err="1"/>
              <a:t>cap.release</a:t>
            </a:r>
            <a:r>
              <a:rPr lang="en-US" sz="1600" dirty="0"/>
              <a:t>()</a:t>
            </a:r>
          </a:p>
          <a:p>
            <a:pPr lvl="0"/>
            <a:r>
              <a:rPr lang="en-US" sz="1600" dirty="0"/>
              <a:t>cv2.destroyAllWindows()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AC401F-9158-4AB1-A60A-39232AA028AD}" type="slidenum">
              <a:t>40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37600" y="2922479"/>
            <a:ext cx="2428560" cy="2381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43600" y="2985479"/>
            <a:ext cx="2418840" cy="240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32FACE-018A-437F-8616-87CAA8549F1C}" type="slidenum">
              <a:t>41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71440" y="3112200"/>
            <a:ext cx="4295520" cy="200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40" y="2259720"/>
            <a:ext cx="4895640" cy="386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7F444E-3A5F-4441-B0BA-FC87E728EDFA}" type="slidenum">
              <a:t>42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08240" y="1190880"/>
            <a:ext cx="5733720" cy="52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DB48E8-2197-4882-914D-7358BB05105B}" type="slidenum">
              <a:t>43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Fully Connected Layer 全連接層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479" y="2834640"/>
            <a:ext cx="6722640" cy="35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4A07C9-0DA6-485C-84FF-F54470F9D8D3}" type="slidenum">
              <a:t>44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NN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1613880"/>
            <a:ext cx="10079640" cy="442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0F8A70-1BB0-4FAA-8547-CD0ABA79329E}" type="slidenum">
              <a:t>45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NN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80" y="1780920"/>
            <a:ext cx="10079640" cy="553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DF48F9-55DF-4EB1-AC44-F59B8E54537C}" type="slidenum">
              <a:t>46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example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>
                <a:hlinkClick r:id="rId3"/>
              </a:rPr>
              <a:t>http://moocs.nccu.edu.tw/media/23073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https://blog.cavedu.com/2019/06/24/traffic-volume/</a:t>
            </a:r>
          </a:p>
          <a:p>
            <a:pPr lvl="0"/>
            <a:endParaRPr lang="en-US" sz="2400"/>
          </a:p>
          <a:p>
            <a:pPr lvl="0"/>
            <a:r>
              <a:rPr lang="en-US" sz="2400">
                <a:hlinkClick r:id="rId4"/>
              </a:rPr>
              <a:t>https://medium.com/@CinnamonAITaiwan/%E6%B7%B1%E5%BA%A6%E5%AD%B8%E7%BF%92-cnn%E5%8E%9F%E7%90%86-keras%E5%AF%A6%E7%8F%BE-432fd9ea4935</a:t>
            </a:r>
          </a:p>
          <a:p>
            <a:pPr lvl="0"/>
            <a:endParaRPr lang="en-US" sz="2400"/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FF0B09-003B-45E8-ABD0-5E29E84DD24B}" type="slidenum">
              <a:t>47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LeNet-5 (1998)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CN" altLang="en-US" sz="2400"/>
              <a:t>這個架構有大約</a:t>
            </a:r>
            <a:r>
              <a:rPr lang="en-US" altLang="zh-CN" sz="2400"/>
              <a:t>60,000</a:t>
            </a:r>
            <a:r>
              <a:rPr lang="zh-CN" altLang="en-US" sz="2400"/>
              <a:t>個參數</a:t>
            </a:r>
          </a:p>
          <a:p>
            <a:pPr lvl="0"/>
            <a:r>
              <a:rPr lang="zh-CN" altLang="en-US" sz="2400"/>
              <a:t>它有</a:t>
            </a:r>
            <a:r>
              <a:rPr lang="en-US" altLang="zh-CN" sz="2400"/>
              <a:t>2</a:t>
            </a:r>
            <a:r>
              <a:rPr lang="zh-CN" altLang="en-US" sz="2400"/>
              <a:t>個卷積層和</a:t>
            </a:r>
            <a:r>
              <a:rPr lang="en-US" altLang="zh-CN" sz="2400"/>
              <a:t>3</a:t>
            </a:r>
            <a:r>
              <a:rPr lang="zh-CN" altLang="en-US" sz="2400"/>
              <a:t>個全連接層</a:t>
            </a:r>
          </a:p>
          <a:p>
            <a:pPr lvl="0"/>
            <a:endParaRPr lang="en-US" sz="24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1519" y="4389120"/>
            <a:ext cx="8931240" cy="227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304C6E-423B-49F6-B367-B64048CF3816}" type="slidenum">
              <a:t>48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AlexNet/2012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AlexNet網絡有6千萬個參數，8個網絡層——5個卷積層和3個全連接層。相比於LeNet-5，AlexNet只是堆了更多的網絡層。</a:t>
            </a:r>
          </a:p>
          <a:p>
            <a:pPr lvl="0"/>
            <a:r>
              <a:rPr lang="zh-CN" altLang="en-US" sz="2400"/>
              <a:t>他們首次實現將線性整流函數（</a:t>
            </a:r>
            <a:r>
              <a:rPr lang="en-US" altLang="zh-CN" sz="2400"/>
              <a:t>ReLus</a:t>
            </a:r>
            <a:r>
              <a:rPr lang="zh-CN" altLang="en-US" sz="2400"/>
              <a:t>）作為激活函數</a:t>
            </a:r>
          </a:p>
          <a:p>
            <a:pPr lvl="0"/>
            <a:r>
              <a:rPr lang="zh-CN" altLang="en-US" sz="2400"/>
              <a:t>原文網址：</a:t>
            </a:r>
            <a:r>
              <a:rPr lang="en-US" altLang="zh-CN" sz="2400"/>
              <a:t>https://kknews.cc/code/lmnzbe9.html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4320" y="4663440"/>
            <a:ext cx="9524520" cy="188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C6678-DC24-4EE3-98B7-210BA2E2EC3E}" type="slidenum">
              <a:t>49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VGG-16 (2014)/VGG-19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13個卷積層和3個全連接層</a:t>
            </a:r>
          </a:p>
          <a:p>
            <a:pPr lvl="0"/>
            <a:r>
              <a:rPr lang="zh-CN" altLang="en-US" sz="2400"/>
              <a:t>它有</a:t>
            </a:r>
            <a:r>
              <a:rPr lang="en-US" altLang="zh-CN" sz="2400"/>
              <a:t>138M</a:t>
            </a:r>
            <a:r>
              <a:rPr lang="zh-CN" altLang="en-US" sz="2400"/>
              <a:t>的參數，占用大約</a:t>
            </a:r>
            <a:r>
              <a:rPr lang="en-US" altLang="zh-CN" sz="2400"/>
              <a:t>500mb</a:t>
            </a:r>
            <a:r>
              <a:rPr lang="zh-CN" altLang="en-US" sz="2400"/>
              <a:t>的磁碟空間</a:t>
            </a:r>
          </a:p>
          <a:p>
            <a:pPr lvl="0"/>
            <a:endParaRPr lang="en-US" sz="2400"/>
          </a:p>
          <a:p>
            <a:pPr lvl="0"/>
            <a:r>
              <a:rPr lang="zh-CN" altLang="en-US" sz="2400"/>
              <a:t>原文網址：</a:t>
            </a:r>
            <a:r>
              <a:rPr lang="en-US" altLang="zh-CN" sz="2400"/>
              <a:t>https://kknews.cc/code/lmnzbe9.html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000" y="4714560"/>
            <a:ext cx="9524520" cy="178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3C7833-BA59-4E78-B738-CB4A81CDEE78}" type="slidenum">
              <a:t>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Image resize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Resize()</a:t>
            </a:r>
          </a:p>
          <a:p>
            <a:pPr lvl="0"/>
            <a:r>
              <a:rPr lang="zh-CN" altLang="en-US" sz="2400"/>
              <a:t>變型 </a:t>
            </a:r>
            <a:r>
              <a:rPr lang="en-US" altLang="zh-CN" sz="2400"/>
              <a:t>...</a:t>
            </a:r>
          </a:p>
          <a:p>
            <a:pPr lvl="0"/>
            <a:r>
              <a:rPr lang="zh-CN" altLang="en-US" sz="2400"/>
              <a:t>轉換 </a:t>
            </a:r>
            <a:r>
              <a:rPr lang="en-US" altLang="zh-CN" sz="2400"/>
              <a:t>...</a:t>
            </a:r>
          </a:p>
          <a:p>
            <a:pPr lvl="0"/>
            <a:r>
              <a:rPr lang="en-US" sz="2400"/>
              <a:t>lower upeer 產生遮罩圖層</a:t>
            </a:r>
          </a:p>
          <a:p>
            <a:pPr lvl="0"/>
            <a:r>
              <a:rPr lang="en-US" sz="2400"/>
              <a:t>mask = cv2.erode 縮小</a:t>
            </a:r>
          </a:p>
          <a:p>
            <a:pPr lvl="0"/>
            <a:r>
              <a:rPr lang="en-US" sz="2400"/>
              <a:t>mask = cv2.dilate 放大</a:t>
            </a:r>
          </a:p>
          <a:p>
            <a:pPr lvl="0"/>
            <a:r>
              <a:rPr lang="zh-CN" altLang="en-US" sz="2400"/>
              <a:t>將</a:t>
            </a:r>
            <a:r>
              <a:rPr lang="en-US" altLang="zh-CN" sz="2400"/>
              <a:t>hsv</a:t>
            </a:r>
            <a:r>
              <a:rPr lang="zh-CN" altLang="en-US" sz="2400"/>
              <a:t>和</a:t>
            </a:r>
            <a:r>
              <a:rPr lang="en-US" altLang="zh-CN" sz="2400"/>
              <a:t>mask</a:t>
            </a:r>
            <a:r>
              <a:rPr lang="zh-CN" altLang="en-US" sz="2400"/>
              <a:t>合併</a:t>
            </a:r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46BDEC-288D-406D-825D-93DAC1B6AF1D}" type="slidenum">
              <a:t>50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Inception-v1 (2014)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27519" y="1743119"/>
            <a:ext cx="6095519" cy="41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FEDBBD-4CA9-4A1F-B15F-40CEDEFC2344}" type="slidenum">
              <a:t>51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Inception-v3 (2015)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0" y="1791000"/>
            <a:ext cx="6095519" cy="46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050048-301F-4D93-97F3-8ECF63898B7D}" type="slidenum">
              <a:t>52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ResNet-50 (2015)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zh-CN" altLang="en-US" sz="2400"/>
              <a:t>推廣跳連接結構</a:t>
            </a:r>
            <a:r>
              <a:rPr lang="en-US" altLang="zh-CN" sz="2400"/>
              <a:t>skip connections</a:t>
            </a:r>
          </a:p>
          <a:p>
            <a:pPr lvl="0"/>
            <a:endParaRPr lang="en-US" sz="2400"/>
          </a:p>
          <a:p>
            <a:pPr lvl="0"/>
            <a:r>
              <a:rPr lang="zh-CN" altLang="en-US" sz="2400"/>
              <a:t>原文網址：</a:t>
            </a:r>
            <a:r>
              <a:rPr lang="en-US" altLang="zh-CN" sz="2400"/>
              <a:t>https://kknews.cc/code/lmnzbe9.html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0239" y="3566160"/>
            <a:ext cx="6095519" cy="3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176537-5513-41FE-B615-C75C46215021}" type="slidenum">
              <a:t>53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VGG NET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2926079"/>
            <a:ext cx="6035040" cy="3897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版面配置區 3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2014年，牛津大學計算機視覺組（Visual Geometry Group）和Google DeepMind公司的研究員一起研發出了新的深度卷積神經網絡：VGGNet，並取得了ILSVRC2014比賽分類項目的第二名（第一名是GoogLeNet，也是同年提出的）和定位項目的第一名。</a:t>
            </a:r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r>
              <a:rPr lang="zh-CN" altLang="en-US" sz="2400"/>
              <a:t>原文網址：</a:t>
            </a:r>
            <a:r>
              <a:rPr lang="en-US" altLang="zh-CN" sz="2400"/>
              <a:t>https://kknews.cc/tech/mrmoxz9.html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D6D4CF-6A67-43DE-BD79-1395A4638E93}" type="slidenum">
              <a:t>54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7760" y="2138400"/>
            <a:ext cx="5314680" cy="3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F94BB4-0432-476C-8E5F-C3309D4CAB0C}" type="slidenum">
              <a:t>55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22800" y="1814760"/>
            <a:ext cx="5304960" cy="401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E9A643-B6B6-4D42-B8A7-0BD838A8E78B}" type="slidenum">
              <a:t>56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>
            <a:off x="-5577840" y="3749039"/>
            <a:ext cx="3291839" cy="896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B4FA05-EB46-4524-BB77-C8E7ECE084CE}" type="slidenum">
              <a:t>57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altLang="zh-TW"/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7280" y="626040"/>
            <a:ext cx="8229600" cy="641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D3CE2B-E876-4DB3-B249-8A0681037D2C}" type="slidenum">
              <a:t>58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以上就是</a:t>
            </a:r>
            <a:r>
              <a:rPr lang="en-US" altLang="zh-CN" sz="2400"/>
              <a:t>VGG16</a:t>
            </a:r>
            <a:r>
              <a:rPr lang="zh-CN" altLang="en-US" sz="2400"/>
              <a:t>（網絡結構</a:t>
            </a:r>
            <a:r>
              <a:rPr lang="en-US" altLang="zh-CN" sz="2400"/>
              <a:t>D</a:t>
            </a:r>
            <a:r>
              <a:rPr lang="zh-CN" altLang="en-US" sz="2400"/>
              <a:t>）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1600" dirty="0"/>
              <a:t>1、輸入224x224x3的圖片，經64個3x3的卷積核作兩次卷積+ReLU，卷積後的尺寸變為224x224x64</a:t>
            </a:r>
          </a:p>
          <a:p>
            <a:pPr lvl="0"/>
            <a:r>
              <a:rPr lang="en-US" sz="1600" dirty="0"/>
              <a:t>2、作max </a:t>
            </a:r>
            <a:r>
              <a:rPr lang="en-US" sz="1600" dirty="0" err="1"/>
              <a:t>pooling（最大化池化</a:t>
            </a:r>
            <a:r>
              <a:rPr lang="en-US" sz="1600" dirty="0"/>
              <a:t>），池化單元尺寸為2x2（效果為圖像尺寸減半），池化後的尺寸變為112x112x64</a:t>
            </a:r>
          </a:p>
          <a:p>
            <a:pPr lvl="0"/>
            <a:r>
              <a:rPr lang="en-US" sz="1600" dirty="0"/>
              <a:t>3、經128個3x3的卷積核作兩次卷積+ReLU，尺寸變為112x112x128</a:t>
            </a:r>
          </a:p>
          <a:p>
            <a:pPr lvl="0"/>
            <a:r>
              <a:rPr lang="en-US" sz="1600" dirty="0"/>
              <a:t>4、作2x2的max pooling池化，尺寸變為56x56x128</a:t>
            </a:r>
          </a:p>
          <a:p>
            <a:pPr lvl="0"/>
            <a:r>
              <a:rPr lang="en-US" sz="1600" dirty="0"/>
              <a:t>5、經256個3x3的卷積核作三次卷積+ReLU，尺寸變為56x56x256</a:t>
            </a:r>
          </a:p>
          <a:p>
            <a:pPr lvl="0"/>
            <a:r>
              <a:rPr lang="en-US" sz="1600" dirty="0"/>
              <a:t>6、作2x2的max pooling池化，尺寸變為28x28x256</a:t>
            </a:r>
          </a:p>
          <a:p>
            <a:pPr lvl="0"/>
            <a:r>
              <a:rPr lang="en-US" sz="1600" dirty="0"/>
              <a:t>7、經512個3x3的卷積核作三次卷積+ReLU，尺寸變為28x28x512</a:t>
            </a:r>
          </a:p>
          <a:p>
            <a:pPr lvl="0"/>
            <a:r>
              <a:rPr lang="en-US" sz="1600" dirty="0"/>
              <a:t>8、作2x2的max pooling池化，尺寸變為14x14x512</a:t>
            </a:r>
          </a:p>
          <a:p>
            <a:pPr lvl="0"/>
            <a:r>
              <a:rPr lang="en-US" sz="1600" dirty="0"/>
              <a:t>9、經512個3x3的卷積核作三次卷積+ReLU，尺寸變為14x14x512</a:t>
            </a:r>
          </a:p>
          <a:p>
            <a:pPr lvl="0"/>
            <a:r>
              <a:rPr lang="en-US" sz="1600" dirty="0"/>
              <a:t>10、作2x2的max pooling池化，尺寸變為7x7x512</a:t>
            </a:r>
          </a:p>
          <a:p>
            <a:pPr lvl="0"/>
            <a:r>
              <a:rPr lang="en-US" sz="1600" dirty="0"/>
              <a:t>11、與兩層1x1x4096，一層1x1x1000進行全連接+ReLU（共三層）</a:t>
            </a:r>
          </a:p>
          <a:p>
            <a:pPr lvl="0"/>
            <a:r>
              <a:rPr lang="en-US" sz="1600" dirty="0"/>
              <a:t>12、通過softmax輸出1000個預測結果</a:t>
            </a:r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endParaRPr lang="en-US" sz="1600" dirty="0"/>
          </a:p>
          <a:p>
            <a:pPr lvl="0"/>
            <a:r>
              <a:rPr lang="zh-CN" altLang="en-US" sz="1600" dirty="0"/>
              <a:t>原文網址：</a:t>
            </a:r>
            <a:r>
              <a:rPr lang="en-US" altLang="zh-CN" sz="1600" dirty="0"/>
              <a:t>https://kknews.cc/tech/mrmoxz9.html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CCBC8D-3753-43CF-BCF1-0960EDA97384}" type="slidenum">
              <a:t>6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CV2 RGB/色系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RGB VS BGR</a:t>
            </a:r>
          </a:p>
          <a:p>
            <a:pPr lvl="0"/>
            <a:r>
              <a:rPr lang="en-US" sz="2400"/>
              <a:t>img_rgb = cv2.cvtColor(img, cv2.COLOR_BGR2RGB)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 </a:t>
            </a:r>
          </a:p>
        </p:txBody>
      </p:sp>
      <p:sp>
        <p:nvSpPr>
          <p:cNvPr id="4" name="手繪多邊形 3"/>
          <p:cNvSpPr/>
          <p:nvPr/>
        </p:nvSpPr>
        <p:spPr>
          <a:xfrm>
            <a:off x="1005840" y="391680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E181E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5" name="手繪多邊形 4"/>
          <p:cNvSpPr/>
          <p:nvPr/>
        </p:nvSpPr>
        <p:spPr>
          <a:xfrm>
            <a:off x="1371599" y="419112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7983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6" name="手繪多邊形 5"/>
          <p:cNvSpPr/>
          <p:nvPr/>
        </p:nvSpPr>
        <p:spPr>
          <a:xfrm>
            <a:off x="1828800" y="455688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B75BC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7" name="手繪多邊形 6"/>
          <p:cNvSpPr/>
          <p:nvPr/>
        </p:nvSpPr>
        <p:spPr>
          <a:xfrm>
            <a:off x="5852160" y="374904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888A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8" name="手繪多邊形 7"/>
          <p:cNvSpPr/>
          <p:nvPr/>
        </p:nvSpPr>
        <p:spPr>
          <a:xfrm>
            <a:off x="6217919" y="402336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57983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  <p:sp>
        <p:nvSpPr>
          <p:cNvPr id="9" name="手繪多邊形 8"/>
          <p:cNvSpPr/>
          <p:nvPr/>
        </p:nvSpPr>
        <p:spPr>
          <a:xfrm>
            <a:off x="6675119" y="4389120"/>
            <a:ext cx="274319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BA131A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Source Sans Pro" pitchFamily="34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EACFFC-A4B0-4DB9-969B-219A302A5282}" type="slidenum">
              <a:t>7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zh-CN" altLang="en-US" sz="2400"/>
              <a:t>圖層讀取 </a:t>
            </a:r>
            <a:r>
              <a:rPr lang="en-US" altLang="zh-CN" sz="2400"/>
              <a:t>(</a:t>
            </a:r>
            <a:r>
              <a:rPr lang="zh-CN" altLang="en-US" sz="2400"/>
              <a:t>配合</a:t>
            </a:r>
            <a:r>
              <a:rPr lang="en-US" altLang="zh-CN" sz="2400"/>
              <a:t>NUMPY)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img=imread("puppets.png")</a:t>
            </a:r>
          </a:p>
          <a:p>
            <a:pPr lvl="0"/>
            <a:r>
              <a:rPr lang="en-US" sz="2400"/>
              <a:t>Img[x,y,z] ==&gt; shape, (width,height,3)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color_R(?)=img[:,:,0]</a:t>
            </a:r>
          </a:p>
          <a:p>
            <a:pPr lvl="0"/>
            <a:r>
              <a:rPr lang="en-US" sz="2400"/>
              <a:t>color_G=img[:,:,1]</a:t>
            </a:r>
          </a:p>
          <a:p>
            <a:pPr lvl="0"/>
            <a:r>
              <a:rPr lang="en-US" sz="2400"/>
              <a:t>color_B(?)=img[:,:,2]</a:t>
            </a:r>
          </a:p>
          <a:p>
            <a:pPr lvl="0"/>
            <a:endParaRPr lang="en-US" sz="2400"/>
          </a:p>
          <a:p>
            <a:pPr lvl="0"/>
            <a:r>
              <a:rPr lang="en-US" sz="2400"/>
              <a:t># 感興趣區域（ROI）</a:t>
            </a:r>
          </a:p>
          <a:p>
            <a:pPr lvl="0"/>
            <a:r>
              <a:rPr lang="en-US" sz="2400"/>
              <a:t>AREA=img[x1:x2,y1,y2,:]</a:t>
            </a:r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CC59C3-C917-4A7F-B9A0-37AE10BA97C0}" type="slidenum">
              <a:t>8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Python array 處理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pPr lvl="0"/>
            <a:r>
              <a:rPr lang="en-US" sz="2400"/>
              <a:t>Array [x,y,z,…]</a:t>
            </a:r>
          </a:p>
          <a:p>
            <a:pPr lvl="0"/>
            <a:endParaRPr lang="en-US" sz="2400"/>
          </a:p>
          <a:p>
            <a:pPr lvl="0"/>
            <a:r>
              <a:rPr lang="zh-CN" altLang="en-US" sz="2400"/>
              <a:t>取得全部</a:t>
            </a:r>
            <a:r>
              <a:rPr lang="en-US" altLang="zh-CN" sz="2400"/>
              <a:t>: [ …, : , …]</a:t>
            </a:r>
          </a:p>
          <a:p>
            <a:pPr lvl="0"/>
            <a:r>
              <a:rPr lang="zh-CN" altLang="en-US" sz="2400"/>
              <a:t>取得部分</a:t>
            </a:r>
            <a:r>
              <a:rPr lang="en-US" altLang="zh-CN" sz="2400"/>
              <a:t>: [ …, 3:100 , …]</a:t>
            </a:r>
          </a:p>
          <a:p>
            <a:pPr lvl="0"/>
            <a:r>
              <a:rPr lang="zh-CN" altLang="en-US" sz="2400"/>
              <a:t>取得從</a:t>
            </a:r>
            <a:r>
              <a:rPr lang="en-US" altLang="zh-CN" sz="2400"/>
              <a:t>...</a:t>
            </a:r>
            <a:r>
              <a:rPr lang="zh-CN" altLang="en-US" sz="2400"/>
              <a:t>到末端</a:t>
            </a:r>
            <a:r>
              <a:rPr lang="en-US" altLang="zh-CN" sz="2400"/>
              <a:t>: [ …, 3: , …]</a:t>
            </a:r>
          </a:p>
          <a:p>
            <a:pPr lvl="0"/>
            <a:r>
              <a:rPr lang="zh-CN" altLang="en-US" sz="2400"/>
              <a:t>取得右起算</a:t>
            </a:r>
            <a:r>
              <a:rPr lang="en-US" altLang="zh-CN" sz="2400"/>
              <a:t>: [ …, :-100 , …]</a:t>
            </a:r>
          </a:p>
          <a:p>
            <a:pPr lvl="0"/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3BAF54-BC8E-41F7-B7B6-4BA59DB4E92D}" type="slidenum">
              <a:t>9</a:t>
            </a:fld>
            <a:endParaRPr lang="en-US"/>
          </a:p>
        </p:txBody>
      </p:sp>
      <p:sp>
        <p:nvSpPr>
          <p:cNvPr id="2" name="標題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Cv2 繪圖</a:t>
            </a:r>
          </a:p>
        </p:txBody>
      </p:sp>
      <p:sp>
        <p:nvSpPr>
          <p:cNvPr id="3" name="文字版面配置區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defPPr>
            <a:lvl1pPr marL="0" marR="0" lvl="0" indent="0" hangingPunct="1">
              <a:spcBef>
                <a:spcPts val="0"/>
              </a:spcBef>
              <a:spcAft>
                <a:spcPts val="1142"/>
              </a:spcAft>
              <a:buNone/>
              <a:defRPr lang="en-US" sz="2600" b="1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Semibold" pitchFamily="34"/>
              </a:defRPr>
            </a:lvl1pPr>
            <a:lvl2pPr marL="288000" marR="0" lvl="1" indent="0" hangingPunct="1">
              <a:spcBef>
                <a:spcPts val="0"/>
              </a:spcBef>
              <a:spcAft>
                <a:spcPts val="1134"/>
              </a:spcAft>
              <a:buNone/>
              <a:defRPr lang="en-US" sz="22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2pPr>
            <a:lvl3pPr marL="576000" marR="0" lvl="2" indent="0" hangingPunct="1">
              <a:spcBef>
                <a:spcPts val="0"/>
              </a:spcBef>
              <a:spcAft>
                <a:spcPts val="850"/>
              </a:spcAft>
              <a:buNone/>
              <a:defRPr lang="en-US" sz="18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3pPr>
            <a:lvl4pPr marL="864000" marR="0" lvl="3" indent="0" hangingPunct="1">
              <a:spcBef>
                <a:spcPts val="0"/>
              </a:spcBef>
              <a:spcAft>
                <a:spcPts val="567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4pPr>
            <a:lvl5pPr marL="1152000" marR="0" lvl="4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5pPr>
            <a:lvl6pPr marL="1440000" marR="0" lvl="5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6pPr>
            <a:lvl7pPr marL="1728000" marR="0" lvl="6" indent="0" hangingPunct="1">
              <a:spcBef>
                <a:spcPts val="0"/>
              </a:spcBef>
              <a:spcAft>
                <a:spcPts val="283"/>
              </a:spcAft>
              <a:buNone/>
              <a:defRPr lang="en-US" sz="16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7pPr>
            <a:lvl8pPr marL="2015999" marR="0" lvl="7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8pPr>
            <a:lvl9pPr marL="2304000" marR="0" lvl="8" indent="0" hangingPunct="1">
              <a:spcBef>
                <a:spcPts val="0"/>
              </a:spcBef>
              <a:spcAft>
                <a:spcPts val="283"/>
              </a:spcAft>
              <a:buNone/>
              <a:defRPr lang="en-US" sz="2000" b="0" i="0" u="none" strike="noStrike" kern="1200" cap="none">
                <a:ln>
                  <a:noFill/>
                </a:ln>
                <a:solidFill>
                  <a:srgbClr val="1C1C1C"/>
                </a:solidFill>
                <a:latin typeface="Source Sans Pro Light" pitchFamily="34"/>
              </a:defRPr>
            </a:lvl9pPr>
          </a:lstStyle>
          <a:p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0240" y="2005200"/>
            <a:ext cx="5409720" cy="363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izar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izarin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851</Words>
  <Application>Microsoft Office PowerPoint</Application>
  <PresentationFormat>自訂</PresentationFormat>
  <Paragraphs>252</Paragraphs>
  <Slides>58</Slides>
  <Notes>58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58</vt:i4>
      </vt:variant>
    </vt:vector>
  </HeadingPairs>
  <TitlesOfParts>
    <vt:vector size="60" baseType="lpstr">
      <vt:lpstr>Alizarin</vt:lpstr>
      <vt:lpstr>Alizarin0</vt:lpstr>
      <vt:lpstr>Image Process</vt:lpstr>
      <vt:lpstr>OPENCV</vt:lpstr>
      <vt:lpstr>CV2 讀取圖檔, 顯示...</vt:lpstr>
      <vt:lpstr>Example</vt:lpstr>
      <vt:lpstr>Image resize</vt:lpstr>
      <vt:lpstr>CV2 RGB/色系</vt:lpstr>
      <vt:lpstr>圖層讀取 (配合NUMPY)</vt:lpstr>
      <vt:lpstr>Python array 處理</vt:lpstr>
      <vt:lpstr>Cv2 繪圖</vt:lpstr>
      <vt:lpstr>圖像增強/模糊</vt:lpstr>
      <vt:lpstr>圖形處理</vt:lpstr>
      <vt:lpstr>影像處理: smoothing</vt:lpstr>
      <vt:lpstr>PowerPoint 簡報</vt:lpstr>
      <vt:lpstr>Smoothing</vt:lpstr>
      <vt:lpstr>Smoothing</vt:lpstr>
      <vt:lpstr>PowerPoint 簡報</vt:lpstr>
      <vt:lpstr>Median Filtering</vt:lpstr>
      <vt:lpstr>Convolution</vt:lpstr>
      <vt:lpstr>PowerPoint 簡報</vt:lpstr>
      <vt:lpstr>PowerPoint 簡報</vt:lpstr>
      <vt:lpstr>PowerPoint 簡報</vt:lpstr>
      <vt:lpstr>How about …</vt:lpstr>
      <vt:lpstr>PowerPoint 簡報</vt:lpstr>
      <vt:lpstr>PowerPoint 簡報</vt:lpstr>
      <vt:lpstr>PowerPoint 簡報</vt:lpstr>
      <vt:lpstr>透過捲積進行銳化處理</vt:lpstr>
      <vt:lpstr>Convolution</vt:lpstr>
      <vt:lpstr>CNN</vt:lpstr>
      <vt:lpstr>NN 圖像辨識</vt:lpstr>
      <vt:lpstr>CNN</vt:lpstr>
      <vt:lpstr>Convolution – taking feature</vt:lpstr>
      <vt:lpstr>PowerPoint 簡報</vt:lpstr>
      <vt:lpstr>利用Feature Detector萃取出物體的邊界(?)</vt:lpstr>
      <vt:lpstr>PowerPoint 簡報</vt:lpstr>
      <vt:lpstr>PowerPoint 簡報</vt:lpstr>
      <vt:lpstr>Pooing – reduce image size</vt:lpstr>
      <vt:lpstr>Pooling</vt:lpstr>
      <vt:lpstr>PowerPoint 簡報</vt:lpstr>
      <vt:lpstr>PowerPoint 簡報</vt:lpstr>
      <vt:lpstr>PowerPoint 簡報</vt:lpstr>
      <vt:lpstr>PowerPoint 簡報</vt:lpstr>
      <vt:lpstr>PowerPoint 簡報</vt:lpstr>
      <vt:lpstr>Fully Connected Layer 全連接層</vt:lpstr>
      <vt:lpstr>NN</vt:lpstr>
      <vt:lpstr>NN</vt:lpstr>
      <vt:lpstr>example</vt:lpstr>
      <vt:lpstr>LeNet-5 (1998)</vt:lpstr>
      <vt:lpstr>AlexNet/2012</vt:lpstr>
      <vt:lpstr>VGG-16 (2014)/VGG-19</vt:lpstr>
      <vt:lpstr>Inception-v1 (2014)</vt:lpstr>
      <vt:lpstr>Inception-v3 (2015)</vt:lpstr>
      <vt:lpstr>ResNet-50 (2015)</vt:lpstr>
      <vt:lpstr>VGG NET</vt:lpstr>
      <vt:lpstr>PowerPoint 簡報</vt:lpstr>
      <vt:lpstr>PowerPoint 簡報</vt:lpstr>
      <vt:lpstr>PowerPoint 簡報</vt:lpstr>
      <vt:lpstr>PowerPoint 簡報</vt:lpstr>
      <vt:lpstr>以上就是VGG16（網絡結構D）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creator>2730</dc:creator>
  <cp:lastModifiedBy>2730</cp:lastModifiedBy>
  <cp:revision>11</cp:revision>
  <dcterms:created xsi:type="dcterms:W3CDTF">2020-02-18T09:50:48Z</dcterms:created>
  <dcterms:modified xsi:type="dcterms:W3CDTF">2020-02-19T08:11:53Z</dcterms:modified>
</cp:coreProperties>
</file>